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  <p:sldMasterId id="2147483708" r:id="rId2"/>
  </p:sldMasterIdLst>
  <p:sldIdLst>
    <p:sldId id="256" r:id="rId3"/>
    <p:sldId id="257" r:id="rId4"/>
    <p:sldId id="258" r:id="rId5"/>
    <p:sldId id="266" r:id="rId6"/>
    <p:sldId id="262" r:id="rId7"/>
    <p:sldId id="259" r:id="rId8"/>
    <p:sldId id="260" r:id="rId9"/>
    <p:sldId id="261" r:id="rId10"/>
    <p:sldId id="265" r:id="rId11"/>
    <p:sldId id="264" r:id="rId1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57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B3EF717-62EF-421E-BDB2-2B6605ECA96B}" type="datetimeFigureOut">
              <a:rPr lang="he-IL" smtClean="0"/>
              <a:pPr/>
              <a:t>ח'/חשון/תשפ"ג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e-IL"/>
          </a:p>
        </p:txBody>
      </p:sp>
      <p:sp>
        <p:nvSpPr>
          <p:cNvPr id="10" name="מלבן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מלבן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מלבן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מחבר ישר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מחבר ישר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מחבר ישר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מחבר ישר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מלבן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אליפסה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אליפסה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אליפסה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אליפסה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אליפסה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9C10EB4-EB8E-4C5E-A668-C58D4E5CE0B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F717-62EF-421E-BDB2-2B6605ECA96B}" type="datetimeFigureOut">
              <a:rPr lang="he-IL" smtClean="0"/>
              <a:pPr/>
              <a:t>ח'/חשון/תשפ"ג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0EB4-EB8E-4C5E-A668-C58D4E5CE0B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F717-62EF-421E-BDB2-2B6605ECA96B}" type="datetimeFigureOut">
              <a:rPr lang="he-IL" smtClean="0"/>
              <a:pPr/>
              <a:t>ח'/חשון/תשפ"ג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0EB4-EB8E-4C5E-A668-C58D4E5CE0B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B3EF717-62EF-421E-BDB2-2B6605ECA96B}" type="datetimeFigureOut">
              <a:rPr lang="he-IL" smtClean="0">
                <a:solidFill>
                  <a:srgbClr val="323232"/>
                </a:solidFill>
              </a:rPr>
              <a:pPr/>
              <a:t>ח'/חשון/תשפ"ג</a:t>
            </a:fld>
            <a:endParaRPr lang="he-IL">
              <a:solidFill>
                <a:srgbClr val="323232"/>
              </a:solidFill>
            </a:endParaRPr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e-IL">
              <a:solidFill>
                <a:srgbClr val="323232"/>
              </a:solidFill>
            </a:endParaRPr>
          </a:p>
        </p:txBody>
      </p:sp>
      <p:sp>
        <p:nvSpPr>
          <p:cNvPr id="10" name="מלבן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מלבן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מלבן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מלבן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מחבר ישר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מחבר ישר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מחבר ישר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מחבר ישר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מלבן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אליפסה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אליפסה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אליפסה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אליפסה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אליפסה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9C10EB4-EB8E-4C5E-A668-C58D4E5CE0B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22745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B3EF717-62EF-421E-BDB2-2B6605ECA96B}" type="datetimeFigureOut">
              <a:rPr lang="he-IL" smtClean="0">
                <a:solidFill>
                  <a:srgbClr val="323232"/>
                </a:solidFill>
              </a:rPr>
              <a:pPr/>
              <a:t>ח'/חשון/תשפ"ג</a:t>
            </a:fld>
            <a:endParaRPr lang="he-IL">
              <a:solidFill>
                <a:srgbClr val="323232"/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C10EB4-EB8E-4C5E-A668-C58D4E5CE0BE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e-IL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7978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B3EF717-62EF-421E-BDB2-2B6605ECA96B}" type="datetimeFigureOut">
              <a:rPr lang="he-IL" smtClean="0">
                <a:solidFill>
                  <a:srgbClr val="E3DED1"/>
                </a:solidFill>
              </a:rPr>
              <a:pPr/>
              <a:t>ח'/חשון/תשפ"ג</a:t>
            </a:fld>
            <a:endParaRPr lang="he-IL">
              <a:solidFill>
                <a:srgbClr val="E3DED1"/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e-IL">
              <a:solidFill>
                <a:srgbClr val="E3DED1"/>
              </a:solidFill>
            </a:endParaRPr>
          </a:p>
        </p:txBody>
      </p:sp>
      <p:sp>
        <p:nvSpPr>
          <p:cNvPr id="9" name="מלבן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מלבן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מלבן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מלבן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מחבר ישר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מחבר ישר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מחבר ישר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מלבן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אליפסה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אליפסה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אליפסה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אליפסה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אליפסה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מחבר ישר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9C10EB4-EB8E-4C5E-A668-C58D4E5CE0B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036380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F717-62EF-421E-BDB2-2B6605ECA96B}" type="datetimeFigureOut">
              <a:rPr lang="he-IL" smtClean="0">
                <a:solidFill>
                  <a:srgbClr val="323232"/>
                </a:solidFill>
              </a:rPr>
              <a:pPr/>
              <a:t>ח'/חשון/תשפ"ג</a:t>
            </a:fld>
            <a:endParaRPr lang="he-IL">
              <a:solidFill>
                <a:srgbClr val="323232"/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323232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0EB4-EB8E-4C5E-A668-C58D4E5CE0BE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887955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F717-62EF-421E-BDB2-2B6605ECA96B}" type="datetimeFigureOut">
              <a:rPr lang="he-IL" smtClean="0">
                <a:solidFill>
                  <a:srgbClr val="323232"/>
                </a:solidFill>
              </a:rPr>
              <a:pPr/>
              <a:t>ח'/חשון/תשפ"ג</a:t>
            </a:fld>
            <a:endParaRPr lang="he-IL">
              <a:solidFill>
                <a:srgbClr val="323232"/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323232"/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0EB4-EB8E-4C5E-A668-C58D4E5CE0BE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12" name="מציין מיקום טקסט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378826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B3EF717-62EF-421E-BDB2-2B6605ECA96B}" type="datetimeFigureOut">
              <a:rPr lang="he-IL" smtClean="0">
                <a:solidFill>
                  <a:srgbClr val="323232"/>
                </a:solidFill>
              </a:rPr>
              <a:pPr/>
              <a:t>ח'/חשון/תשפ"ג</a:t>
            </a:fld>
            <a:endParaRPr lang="he-IL">
              <a:solidFill>
                <a:srgbClr val="323232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C10EB4-EB8E-4C5E-A668-C58D4E5CE0BE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e-IL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169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F717-62EF-421E-BDB2-2B6605ECA96B}" type="datetimeFigureOut">
              <a:rPr lang="he-IL" smtClean="0">
                <a:solidFill>
                  <a:srgbClr val="323232"/>
                </a:solidFill>
              </a:rPr>
              <a:pPr/>
              <a:t>ח'/חשון/תשפ"ג</a:t>
            </a:fld>
            <a:endParaRPr lang="he-IL">
              <a:solidFill>
                <a:srgbClr val="323232"/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323232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0EB4-EB8E-4C5E-A668-C58D4E5CE0B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02773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מלבן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אליפסה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מציין מיקום תוכן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21" name="מציין מיקום של תאריך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B3EF717-62EF-421E-BDB2-2B6605ECA96B}" type="datetimeFigureOut">
              <a:rPr lang="he-IL" smtClean="0">
                <a:solidFill>
                  <a:srgbClr val="323232"/>
                </a:solidFill>
              </a:rPr>
              <a:pPr/>
              <a:t>ח'/חשון/תשפ"ג</a:t>
            </a:fld>
            <a:endParaRPr lang="he-IL">
              <a:solidFill>
                <a:srgbClr val="323232"/>
              </a:solidFill>
            </a:endParaRPr>
          </a:p>
        </p:txBody>
      </p:sp>
      <p:sp>
        <p:nvSpPr>
          <p:cNvPr id="22" name="מציין מיקום של מספר שקופית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C10EB4-EB8E-4C5E-A668-C58D4E5CE0BE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3" name="מציין מיקום של כותרת תחתונה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e-IL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4440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B3EF717-62EF-421E-BDB2-2B6605ECA96B}" type="datetimeFigureOut">
              <a:rPr lang="he-IL" smtClean="0"/>
              <a:pPr/>
              <a:t>ח'/חשון/תשפ"ג</a:t>
            </a:fld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C10EB4-EB8E-4C5E-A668-C58D4E5CE0BE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אליפסה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e-IL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מלבן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מחבר ישר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מחבר ישר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מציין מיקום של תאריך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B3EF717-62EF-421E-BDB2-2B6605ECA96B}" type="datetimeFigureOut">
              <a:rPr lang="he-IL" smtClean="0">
                <a:solidFill>
                  <a:srgbClr val="323232"/>
                </a:solidFill>
              </a:rPr>
              <a:pPr/>
              <a:t>ח'/חשון/תשפ"ג</a:t>
            </a:fld>
            <a:endParaRPr lang="he-IL">
              <a:solidFill>
                <a:srgbClr val="323232"/>
              </a:solidFill>
            </a:endParaRPr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C10EB4-EB8E-4C5E-A668-C58D4E5CE0BE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1" name="מציין מיקום של כותרת תחתונה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e-IL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785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F717-62EF-421E-BDB2-2B6605ECA96B}" type="datetimeFigureOut">
              <a:rPr lang="he-IL" smtClean="0">
                <a:solidFill>
                  <a:srgbClr val="323232"/>
                </a:solidFill>
              </a:rPr>
              <a:pPr/>
              <a:t>ח'/חשון/תשפ"ג</a:t>
            </a:fld>
            <a:endParaRPr lang="he-IL">
              <a:solidFill>
                <a:srgbClr val="323232"/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323232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0EB4-EB8E-4C5E-A668-C58D4E5CE0B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07092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F717-62EF-421E-BDB2-2B6605ECA96B}" type="datetimeFigureOut">
              <a:rPr lang="he-IL" smtClean="0">
                <a:solidFill>
                  <a:srgbClr val="323232"/>
                </a:solidFill>
              </a:rPr>
              <a:pPr/>
              <a:t>ח'/חשון/תשפ"ג</a:t>
            </a:fld>
            <a:endParaRPr lang="he-IL">
              <a:solidFill>
                <a:srgbClr val="323232"/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323232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0EB4-EB8E-4C5E-A668-C58D4E5CE0B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42501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B3EF717-62EF-421E-BDB2-2B6605ECA96B}" type="datetimeFigureOut">
              <a:rPr lang="he-IL" smtClean="0"/>
              <a:pPr/>
              <a:t>ח'/חשון/תשפ"ג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e-IL"/>
          </a:p>
        </p:txBody>
      </p:sp>
      <p:sp>
        <p:nvSpPr>
          <p:cNvPr id="9" name="מלבן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מלבן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לבן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מחבר ישר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מחבר ישר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מחבר ישר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מלבן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אליפסה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אליפסה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אליפסה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אליפסה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אליפסה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מחבר ישר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9C10EB4-EB8E-4C5E-A668-C58D4E5CE0B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F717-62EF-421E-BDB2-2B6605ECA96B}" type="datetimeFigureOut">
              <a:rPr lang="he-IL" smtClean="0"/>
              <a:pPr/>
              <a:t>ח'/חשון/תשפ"ג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0EB4-EB8E-4C5E-A668-C58D4E5CE0BE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F717-62EF-421E-BDB2-2B6605ECA96B}" type="datetimeFigureOut">
              <a:rPr lang="he-IL" smtClean="0"/>
              <a:pPr/>
              <a:t>ח'/חשון/תשפ"ג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0EB4-EB8E-4C5E-A668-C58D4E5CE0BE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12" name="מציין מיקום טקסט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B3EF717-62EF-421E-BDB2-2B6605ECA96B}" type="datetimeFigureOut">
              <a:rPr lang="he-IL" smtClean="0"/>
              <a:pPr/>
              <a:t>ח'/חשון/תשפ"ג</a:t>
            </a:fld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C10EB4-EB8E-4C5E-A668-C58D4E5CE0BE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F717-62EF-421E-BDB2-2B6605ECA96B}" type="datetimeFigureOut">
              <a:rPr lang="he-IL" smtClean="0"/>
              <a:pPr/>
              <a:t>ח'/חשון/תשפ"ג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0EB4-EB8E-4C5E-A668-C58D4E5CE0B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אליפסה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מציין מיקום תוכן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21" name="מציין מיקום של תאריך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B3EF717-62EF-421E-BDB2-2B6605ECA96B}" type="datetimeFigureOut">
              <a:rPr lang="he-IL" smtClean="0"/>
              <a:pPr/>
              <a:t>ח'/חשון/תשפ"ג</a:t>
            </a:fld>
            <a:endParaRPr lang="he-IL"/>
          </a:p>
        </p:txBody>
      </p:sp>
      <p:sp>
        <p:nvSpPr>
          <p:cNvPr id="22" name="מציין מיקום של מספר שקופית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C10EB4-EB8E-4C5E-A668-C58D4E5CE0BE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3" name="מציין מיקום של כותרת תחתונה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אליפסה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e-IL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מלבן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מחבר ישר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מחבר ישר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מציין מיקום של תאריך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B3EF717-62EF-421E-BDB2-2B6605ECA96B}" type="datetimeFigureOut">
              <a:rPr lang="he-IL" smtClean="0"/>
              <a:pPr/>
              <a:t>ח'/חשון/תשפ"ג</a:t>
            </a:fld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C10EB4-EB8E-4C5E-A668-C58D4E5CE0BE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1" name="מציין מיקום של כותרת תחתונה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/>
              <a:t>רמה שנייה</a:t>
            </a:r>
          </a:p>
          <a:p>
            <a:pPr lvl="2" eaLnBrk="1" latinLnBrk="0" hangingPunct="1"/>
            <a:r>
              <a:rPr kumimoji="0" lang="he-IL"/>
              <a:t>רמה שלישית</a:t>
            </a:r>
          </a:p>
          <a:p>
            <a:pPr lvl="3" eaLnBrk="1" latinLnBrk="0" hangingPunct="1"/>
            <a:r>
              <a:rPr kumimoji="0" lang="he-IL"/>
              <a:t>רמה רביעית</a:t>
            </a:r>
          </a:p>
          <a:p>
            <a:pPr lvl="4" eaLnBrk="1" latinLnBrk="0" hangingPunct="1"/>
            <a:r>
              <a:rPr kumimoji="0" lang="he-IL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B3EF717-62EF-421E-BDB2-2B6605ECA96B}" type="datetimeFigureOut">
              <a:rPr lang="he-IL" smtClean="0"/>
              <a:pPr/>
              <a:t>ח'/חשון/תשפ"ג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מלבן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אליפסה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C10EB4-EB8E-4C5E-A668-C58D4E5CE0BE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/>
              <a:t>רמה שנייה</a:t>
            </a:r>
          </a:p>
          <a:p>
            <a:pPr lvl="2" eaLnBrk="1" latinLnBrk="0" hangingPunct="1"/>
            <a:r>
              <a:rPr kumimoji="0" lang="he-IL"/>
              <a:t>רמה שלישית</a:t>
            </a:r>
          </a:p>
          <a:p>
            <a:pPr lvl="3" eaLnBrk="1" latinLnBrk="0" hangingPunct="1"/>
            <a:r>
              <a:rPr kumimoji="0" lang="he-IL"/>
              <a:t>רמה רביעית</a:t>
            </a:r>
          </a:p>
          <a:p>
            <a:pPr lvl="4" eaLnBrk="1" latinLnBrk="0" hangingPunct="1"/>
            <a:r>
              <a:rPr kumimoji="0" lang="he-IL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B3EF717-62EF-421E-BDB2-2B6605ECA96B}" type="datetimeFigureOut">
              <a:rPr lang="he-IL" smtClean="0">
                <a:solidFill>
                  <a:srgbClr val="323232"/>
                </a:solidFill>
              </a:rPr>
              <a:pPr/>
              <a:t>ח'/חשון/תשפ"ג</a:t>
            </a:fld>
            <a:endParaRPr lang="he-IL">
              <a:solidFill>
                <a:srgbClr val="323232"/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e-IL">
              <a:solidFill>
                <a:srgbClr val="323232"/>
              </a:solidFill>
            </a:endParaRPr>
          </a:p>
        </p:txBody>
      </p:sp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מלבן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אליפסה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C10EB4-EB8E-4C5E-A668-C58D4E5CE0B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8868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efrata.emef.ac.il/%D7%A1%D7%98%D7%95%D7%93%D7%A0%D7%98%D7%99%D7%9D/%D7%98%D7%A4%D7%A1%D7%99-%D7%A4%D7%A0%D7%99%D7%94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296588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he-IL" sz="4000" b="1" dirty="0">
                <a:latin typeface="FbMoskito" panose="02020503050405020304" pitchFamily="18" charset="-79"/>
                <a:cs typeface="FbMoskito" panose="02020503050405020304" pitchFamily="18" charset="-79"/>
              </a:rPr>
              <a:t>עבודה מעשית תשפ"ג</a:t>
            </a:r>
            <a:r>
              <a:rPr lang="he-IL" b="1" dirty="0">
                <a:latin typeface="FbMoskito" panose="02020503050405020304" pitchFamily="18" charset="-79"/>
                <a:cs typeface="FbMoskito" panose="02020503050405020304" pitchFamily="18" charset="-79"/>
              </a:rPr>
              <a:t>	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3419872" y="4509120"/>
            <a:ext cx="6172200" cy="137160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he-IL" sz="2000" b="0" dirty="0">
                <a:solidFill>
                  <a:schemeClr val="tx1"/>
                </a:solidFill>
                <a:latin typeface="FbMoskito" panose="02020503050405020304" pitchFamily="18" charset="-79"/>
                <a:cs typeface="FbMoskito" panose="02020503050405020304" pitchFamily="18" charset="-79"/>
              </a:rPr>
              <a:t>רכז ההדרכה:</a:t>
            </a:r>
            <a:r>
              <a:rPr lang="en-US" sz="2000" b="0" dirty="0">
                <a:solidFill>
                  <a:schemeClr val="tx1"/>
                </a:solidFill>
                <a:latin typeface="FbMoskito" panose="02020503050405020304" pitchFamily="18" charset="-79"/>
                <a:cs typeface="FbMoskito" panose="02020503050405020304" pitchFamily="18" charset="-79"/>
              </a:rPr>
              <a:t>  </a:t>
            </a:r>
            <a:r>
              <a:rPr lang="he-IL" sz="2000" b="0" dirty="0">
                <a:solidFill>
                  <a:schemeClr val="tx1"/>
                </a:solidFill>
                <a:latin typeface="FbMoskito" panose="02020503050405020304" pitchFamily="18" charset="-79"/>
                <a:cs typeface="FbMoskito" panose="02020503050405020304" pitchFamily="18" charset="-79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he-IL" sz="2000" b="0" dirty="0">
                <a:solidFill>
                  <a:schemeClr val="tx1"/>
                </a:solidFill>
                <a:latin typeface="FbMoskito" panose="02020503050405020304" pitchFamily="18" charset="-79"/>
                <a:cs typeface="FbMoskito" panose="02020503050405020304" pitchFamily="18" charset="-79"/>
              </a:rPr>
              <a:t> הרב ד"ר חנן יצחקי, רב המכללה.</a:t>
            </a:r>
          </a:p>
        </p:txBody>
      </p:sp>
    </p:spTree>
    <p:extLst>
      <p:ext uri="{BB962C8B-B14F-4D97-AF65-F5344CB8AC3E}">
        <p14:creationId xmlns:p14="http://schemas.microsoft.com/office/powerpoint/2010/main" val="2085893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31640" y="1556792"/>
            <a:ext cx="7024744" cy="175326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he-IL" b="1" dirty="0">
                <a:latin typeface="FbMoskito" panose="02020503050405020304" pitchFamily="18" charset="-79"/>
                <a:cs typeface="FbMoskito" panose="02020503050405020304" pitchFamily="18" charset="-79"/>
              </a:rPr>
              <a:t>שנת עבודה מעשית </a:t>
            </a:r>
            <a:br>
              <a:rPr lang="he-IL" b="1" dirty="0">
                <a:latin typeface="FbMoskito" panose="02020503050405020304" pitchFamily="18" charset="-79"/>
                <a:cs typeface="FbMoskito" panose="02020503050405020304" pitchFamily="18" charset="-79"/>
              </a:rPr>
            </a:br>
            <a:r>
              <a:rPr lang="he-IL" b="1" dirty="0">
                <a:latin typeface="FbMoskito" panose="02020503050405020304" pitchFamily="18" charset="-79"/>
                <a:cs typeface="FbMoskito" panose="02020503050405020304" pitchFamily="18" charset="-79"/>
              </a:rPr>
              <a:t>פורייה ומוצלחת!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50" y="3120950"/>
            <a:ext cx="2076450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0185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43436" y="476672"/>
            <a:ext cx="7467600" cy="1143000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he-IL" b="1" dirty="0">
                <a:latin typeface="FbMoskito" panose="02020503050405020304" pitchFamily="18" charset="-79"/>
                <a:cs typeface="FbMoskito" panose="02020503050405020304" pitchFamily="18" charset="-79"/>
              </a:rPr>
              <a:t>היה לי מורה</a:t>
            </a:r>
            <a:br>
              <a:rPr lang="he-IL" dirty="0">
                <a:latin typeface="FbMoskito" panose="02020503050405020304" pitchFamily="18" charset="-79"/>
                <a:cs typeface="FbMoskito" panose="02020503050405020304" pitchFamily="18" charset="-79"/>
              </a:rPr>
            </a:br>
            <a:r>
              <a:rPr lang="he-IL" sz="2200" dirty="0">
                <a:latin typeface="FbMoskito" panose="02020503050405020304" pitchFamily="18" charset="-79"/>
                <a:cs typeface="FbMoskito" panose="02020503050405020304" pitchFamily="18" charset="-79"/>
              </a:rPr>
              <a:t>אהרן אלמוג</a:t>
            </a:r>
            <a:endParaRPr lang="he-IL" sz="2700" dirty="0">
              <a:latin typeface="FbMoskito" panose="02020503050405020304" pitchFamily="18" charset="-79"/>
              <a:cs typeface="FbMoskito" panose="02020503050405020304" pitchFamily="18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540856" y="1784212"/>
            <a:ext cx="7467600" cy="4873752"/>
          </a:xfrm>
        </p:spPr>
        <p:txBody>
          <a:bodyPr/>
          <a:lstStyle/>
          <a:p>
            <a:pPr marL="68580" indent="0">
              <a:lnSpc>
                <a:spcPct val="150000"/>
              </a:lnSpc>
              <a:buNone/>
            </a:pPr>
            <a:r>
              <a:rPr lang="he-IL" dirty="0"/>
              <a:t>היה לי מורה שהיה נכנס בסופה לכיתה ואומר:</a:t>
            </a:r>
            <a:r>
              <a:rPr lang="en-US" dirty="0"/>
              <a:t> </a:t>
            </a:r>
            <a:endParaRPr lang="he-IL" dirty="0"/>
          </a:p>
          <a:p>
            <a:pPr marL="68580" indent="0">
              <a:lnSpc>
                <a:spcPct val="150000"/>
              </a:lnSpc>
              <a:buNone/>
            </a:pPr>
            <a:r>
              <a:rPr lang="he-IL" dirty="0"/>
              <a:t>לרשום מהר.</a:t>
            </a:r>
          </a:p>
          <a:p>
            <a:pPr marL="68580" indent="0">
              <a:lnSpc>
                <a:spcPct val="150000"/>
              </a:lnSpc>
              <a:buNone/>
            </a:pPr>
            <a:r>
              <a:rPr lang="he-IL" dirty="0"/>
              <a:t>מה לרשום? היינו שואלים.</a:t>
            </a:r>
          </a:p>
          <a:p>
            <a:pPr marL="68580" indent="0">
              <a:lnSpc>
                <a:spcPct val="150000"/>
              </a:lnSpc>
              <a:buNone/>
            </a:pPr>
            <a:r>
              <a:rPr lang="he-IL" dirty="0"/>
              <a:t>לא חשוב, לרשום.</a:t>
            </a:r>
          </a:p>
          <a:p>
            <a:pPr marL="68580" indent="0">
              <a:lnSpc>
                <a:spcPct val="150000"/>
              </a:lnSpc>
              <a:buNone/>
            </a:pPr>
            <a:r>
              <a:rPr lang="he-IL" dirty="0"/>
              <a:t>וכך רשמנו כל השנה, וכך אני רושם עד היום.</a:t>
            </a:r>
          </a:p>
          <a:p>
            <a:pPr marL="68580" indent="0">
              <a:lnSpc>
                <a:spcPct val="150000"/>
              </a:lnSpc>
              <a:buNone/>
            </a:pPr>
            <a:endParaRPr lang="he-IL" dirty="0"/>
          </a:p>
          <a:p>
            <a:pPr marL="68580" indent="0">
              <a:lnSpc>
                <a:spcPct val="150000"/>
              </a:lnSpc>
              <a:buNone/>
            </a:pPr>
            <a:r>
              <a:rPr lang="he-IL" sz="2000" dirty="0"/>
              <a:t>(מתוך:</a:t>
            </a:r>
            <a:r>
              <a:rPr lang="en-US" sz="2000" dirty="0"/>
              <a:t> </a:t>
            </a:r>
            <a:r>
              <a:rPr lang="he-IL" sz="2000" dirty="0"/>
              <a:t>66 משוררים/ הוצאת ידיעות אחרונות)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436" y="4221088"/>
            <a:ext cx="2352675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534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b="1" dirty="0">
                <a:latin typeface="FbMoskito" panose="02020503050405020304" pitchFamily="18" charset="-79"/>
                <a:cs typeface="FbMoskito" panose="02020503050405020304" pitchFamily="18" charset="-79"/>
              </a:rPr>
              <a:t>מבנה העבודה המעשית של שנה א'</a:t>
            </a:r>
            <a:br>
              <a:rPr lang="he-IL" b="1" dirty="0">
                <a:latin typeface="FbMoskito" panose="02020503050405020304" pitchFamily="18" charset="-79"/>
                <a:cs typeface="FbMoskito" panose="02020503050405020304" pitchFamily="18" charset="-79"/>
              </a:rPr>
            </a:br>
            <a:r>
              <a:rPr lang="he-IL" b="1" dirty="0">
                <a:latin typeface="FbMoskito" panose="02020503050405020304" pitchFamily="18" charset="-79"/>
                <a:cs typeface="FbMoskito" panose="02020503050405020304" pitchFamily="18" charset="-79"/>
              </a:rPr>
              <a:t>בשנת תשפ"ג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he-IL" dirty="0"/>
          </a:p>
          <a:p>
            <a:pPr>
              <a:lnSpc>
                <a:spcPct val="150000"/>
              </a:lnSpc>
            </a:pPr>
            <a:r>
              <a:rPr lang="he-IL" dirty="0"/>
              <a:t>3 שעות עבודה מעשית ביום</a:t>
            </a:r>
          </a:p>
          <a:p>
            <a:pPr>
              <a:lnSpc>
                <a:spcPct val="150000"/>
              </a:lnSpc>
            </a:pPr>
            <a:r>
              <a:rPr lang="he-IL" dirty="0"/>
              <a:t>בין השעות 8.00 – 11:30, לפי שעות מקום האימון</a:t>
            </a:r>
          </a:p>
          <a:p>
            <a:pPr>
              <a:lnSpc>
                <a:spcPct val="150000"/>
              </a:lnSpc>
            </a:pPr>
            <a:r>
              <a:rPr lang="he-IL" dirty="0"/>
              <a:t>בחלק מהמסלולים – שעתיים דידקטיקה אחרי העבודה המעשית</a:t>
            </a:r>
          </a:p>
          <a:p>
            <a:pPr>
              <a:lnSpc>
                <a:spcPct val="150000"/>
              </a:lnSpc>
            </a:pPr>
            <a:r>
              <a:rPr lang="he-IL" dirty="0"/>
              <a:t>לפעמים מתחילים בשעתיים דידקטיקה</a:t>
            </a:r>
          </a:p>
          <a:p>
            <a:endParaRPr lang="he-I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4648824"/>
            <a:ext cx="1512169" cy="1814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3707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1"/>
      </p:transition>
    </mc:Choice>
    <mc:Fallback xmlns="">
      <p:transition spd="slow">
        <p:wheel spokes="1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497869"/>
            <a:ext cx="7467600" cy="596263"/>
          </a:xfrm>
        </p:spPr>
        <p:txBody>
          <a:bodyPr/>
          <a:lstStyle/>
          <a:p>
            <a:pPr algn="ctr"/>
            <a:r>
              <a:rPr lang="he-IL" b="1" dirty="0">
                <a:latin typeface="Arial" panose="020B0604020202020204" pitchFamily="34" charset="0"/>
                <a:cs typeface="Arial" panose="020B0604020202020204" pitchFamily="34" charset="0"/>
              </a:rPr>
              <a:t>העבודה המעשית בשנים הבאות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1115616" y="3284984"/>
            <a:ext cx="7467600" cy="316835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/>
              <a:t>בשנים ב' ו-ג' העבודה המעשית היא 5-6 שעות בבתי הספר/ הגנים,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ובנוסף יש שיעור דידקטיקה של המדפ"ית.</a:t>
            </a:r>
          </a:p>
        </p:txBody>
      </p:sp>
      <p:pic>
        <p:nvPicPr>
          <p:cNvPr id="1028" name="Picture 4" descr="מאגר איורים לשימושים שונים: תפוז בלוגי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193" y="1412776"/>
            <a:ext cx="2441575" cy="1831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5642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latin typeface="FbMoskito" panose="02020503050405020304" pitchFamily="18" charset="-79"/>
                <a:cs typeface="FbMoskito" panose="02020503050405020304" pitchFamily="18" charset="-79"/>
              </a:rPr>
              <a:t>מה עושים בעבודה המעשית?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he-IL" dirty="0"/>
              <a:t>צפייה בשיעורים/ בפעילויות	</a:t>
            </a:r>
          </a:p>
          <a:p>
            <a:pPr>
              <a:lnSpc>
                <a:spcPct val="150000"/>
              </a:lnSpc>
            </a:pPr>
            <a:r>
              <a:rPr lang="he-IL" dirty="0"/>
              <a:t>התנסות בהוראה (חלקי שיעור, שיעור שלם וכדו')</a:t>
            </a:r>
          </a:p>
          <a:p>
            <a:pPr>
              <a:lnSpc>
                <a:spcPct val="150000"/>
              </a:lnSpc>
            </a:pPr>
            <a:r>
              <a:rPr lang="he-IL" dirty="0"/>
              <a:t>מליאה (עם המד"פית)</a:t>
            </a:r>
          </a:p>
          <a:p>
            <a:pPr>
              <a:lnSpc>
                <a:spcPct val="150000"/>
              </a:lnSpc>
            </a:pPr>
            <a:r>
              <a:rPr lang="he-IL" dirty="0"/>
              <a:t>פרויקטים בית-</a:t>
            </a:r>
            <a:r>
              <a:rPr lang="he-IL" dirty="0" err="1"/>
              <a:t>ספריים</a:t>
            </a:r>
            <a:r>
              <a:rPr lang="he-IL" dirty="0"/>
              <a:t>/ בגן</a:t>
            </a:r>
          </a:p>
          <a:p>
            <a:pPr>
              <a:lnSpc>
                <a:spcPct val="150000"/>
              </a:lnSpc>
            </a:pPr>
            <a:r>
              <a:rPr lang="he-IL" dirty="0"/>
              <a:t>הוראת עמיתים</a:t>
            </a:r>
          </a:p>
          <a:p>
            <a:pPr>
              <a:lnSpc>
                <a:spcPct val="150000"/>
              </a:lnSpc>
            </a:pPr>
            <a:r>
              <a:rPr lang="he-IL" dirty="0"/>
              <a:t>הכנת מבחנים ובדיקתם</a:t>
            </a:r>
          </a:p>
          <a:p>
            <a:pPr>
              <a:lnSpc>
                <a:spcPct val="150000"/>
              </a:lnSpc>
            </a:pPr>
            <a:r>
              <a:rPr lang="he-IL" dirty="0"/>
              <a:t>שיעורים פרטניים </a:t>
            </a:r>
          </a:p>
          <a:p>
            <a:pPr>
              <a:lnSpc>
                <a:spcPct val="150000"/>
              </a:lnSpc>
            </a:pPr>
            <a:r>
              <a:rPr lang="he-IL" dirty="0"/>
              <a:t>ועוד...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352925"/>
            <a:ext cx="246697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6533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b="1" dirty="0">
                <a:latin typeface="FbMoskito" panose="02020503050405020304" pitchFamily="18" charset="-79"/>
                <a:cs typeface="FbMoskito" panose="02020503050405020304" pitchFamily="18" charset="-79"/>
              </a:rPr>
              <a:t>כללים נבחרים בעבודה המעשית</a:t>
            </a:r>
            <a:r>
              <a:rPr lang="he-IL" dirty="0"/>
              <a:t>	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e-IL" sz="2400" b="1" dirty="0">
                <a:solidFill>
                  <a:srgbClr val="FF0000"/>
                </a:solidFill>
              </a:rPr>
              <a:t>אין אפשרות להיעדר </a:t>
            </a:r>
            <a:r>
              <a:rPr lang="he-IL" dirty="0"/>
              <a:t>– חובה להשלים כל היעדרות! (למעט חופשת לידה וכיו"ב, לפי התקנון)</a:t>
            </a:r>
          </a:p>
          <a:p>
            <a:pPr>
              <a:lnSpc>
                <a:spcPct val="150000"/>
              </a:lnSpc>
            </a:pPr>
            <a:r>
              <a:rPr lang="he-IL" dirty="0"/>
              <a:t>אחריות </a:t>
            </a:r>
            <a:r>
              <a:rPr lang="he-IL" b="1" dirty="0">
                <a:solidFill>
                  <a:srgbClr val="FF0000"/>
                </a:solidFill>
              </a:rPr>
              <a:t>להגיע בזמן </a:t>
            </a:r>
            <a:r>
              <a:rPr lang="he-IL" dirty="0"/>
              <a:t>ולמלא את כל המטלות </a:t>
            </a:r>
          </a:p>
          <a:p>
            <a:pPr>
              <a:lnSpc>
                <a:spcPct val="150000"/>
              </a:lnSpc>
            </a:pPr>
            <a:r>
              <a:rPr lang="he-IL" dirty="0"/>
              <a:t>אחריות לשיעורי התנסות/ לפעילויות שמקבלים מהמערכת</a:t>
            </a:r>
          </a:p>
          <a:p>
            <a:pPr>
              <a:lnSpc>
                <a:spcPct val="150000"/>
              </a:lnSpc>
            </a:pPr>
            <a:r>
              <a:rPr lang="he-IL" dirty="0"/>
              <a:t>הגשת מערכי שיעור בזמן – כדי לקבל משוב מהמד"פית </a:t>
            </a:r>
            <a:r>
              <a:rPr lang="he-IL" b="1" dirty="0">
                <a:solidFill>
                  <a:srgbClr val="FF0000"/>
                </a:solidFill>
              </a:rPr>
              <a:t>לפני </a:t>
            </a:r>
            <a:r>
              <a:rPr lang="he-IL" dirty="0"/>
              <a:t>השיעור/ הפעילות</a:t>
            </a:r>
          </a:p>
          <a:p>
            <a:endParaRPr lang="he-IL" dirty="0"/>
          </a:p>
          <a:p>
            <a:endParaRPr lang="he-I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085184"/>
            <a:ext cx="1143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855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vortex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latin typeface="FbMoskito" panose="02020503050405020304" pitchFamily="18" charset="-79"/>
                <a:cs typeface="FbMoskito" panose="02020503050405020304" pitchFamily="18" charset="-79"/>
              </a:rPr>
              <a:t>הערכה וציונים </a:t>
            </a:r>
            <a:r>
              <a:rPr lang="he-IL" dirty="0"/>
              <a:t>	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e-IL" dirty="0"/>
              <a:t>בתחילת השנה תקבלו מהמד"פית את הסילבוס של  העבודה המעשית ובתוכו את מבנה הציון המפורט.</a:t>
            </a:r>
          </a:p>
          <a:p>
            <a:pPr>
              <a:lnSpc>
                <a:spcPct val="150000"/>
              </a:lnSpc>
            </a:pPr>
            <a:r>
              <a:rPr lang="he-IL" dirty="0"/>
              <a:t>בעבודה המעשית יש משובים בעל פה ובכתב – שניהם חשובים מאוד!</a:t>
            </a:r>
          </a:p>
          <a:p>
            <a:pPr>
              <a:lnSpc>
                <a:spcPct val="150000"/>
              </a:lnSpc>
            </a:pPr>
            <a:r>
              <a:rPr lang="he-IL" dirty="0"/>
              <a:t>הציון נקבע אך ורק על ידי המד"פית, לפי הקריטריונים שקבעה.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221088"/>
            <a:ext cx="1926137" cy="1917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0108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467600" cy="1143000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he-IL" b="1" dirty="0">
                <a:latin typeface="FbMoskito" panose="02020503050405020304" pitchFamily="18" charset="-79"/>
                <a:cs typeface="FbMoskito" panose="02020503050405020304" pitchFamily="18" charset="-79"/>
              </a:rPr>
              <a:t>שאלות, בעיות, התייעצות – </a:t>
            </a:r>
            <a:br>
              <a:rPr lang="he-IL" b="1" dirty="0">
                <a:latin typeface="FbMoskito" panose="02020503050405020304" pitchFamily="18" charset="-79"/>
                <a:cs typeface="FbMoskito" panose="02020503050405020304" pitchFamily="18" charset="-79"/>
              </a:rPr>
            </a:br>
            <a:r>
              <a:rPr lang="he-IL" b="1" dirty="0">
                <a:latin typeface="FbMoskito" panose="02020503050405020304" pitchFamily="18" charset="-79"/>
                <a:cs typeface="FbMoskito" panose="02020503050405020304" pitchFamily="18" charset="-79"/>
              </a:rPr>
              <a:t>מה עושים?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he-IL" dirty="0"/>
          </a:p>
          <a:p>
            <a:pPr>
              <a:lnSpc>
                <a:spcPct val="150000"/>
              </a:lnSpc>
            </a:pPr>
            <a:r>
              <a:rPr lang="he-IL" dirty="0"/>
              <a:t>קודם כל, פונים למדריכה הפדגוגית ומנסים לפתור את העניין- אין כמו שיחה של פנים מול פנים לפתרון בעיות...</a:t>
            </a:r>
          </a:p>
          <a:p>
            <a:pPr>
              <a:lnSpc>
                <a:spcPct val="150000"/>
              </a:lnSpc>
            </a:pPr>
            <a:r>
              <a:rPr lang="he-IL" dirty="0"/>
              <a:t>אם זה לא עוזר, פונים לראש המסלול.</a:t>
            </a:r>
          </a:p>
          <a:p>
            <a:pPr>
              <a:lnSpc>
                <a:spcPct val="150000"/>
              </a:lnSpc>
            </a:pPr>
            <a:r>
              <a:rPr lang="he-IL" dirty="0"/>
              <a:t>ואפשר גם לפנות אליי באמצעות טופס הפניה המקוון שנמצא באתר המכללה </a:t>
            </a:r>
            <a:r>
              <a:rPr lang="he-IL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טופסי פנייה - מכללת אפרתה - המכללה האקדמית לחינוך (</a:t>
            </a:r>
            <a:r>
              <a:rPr lang="en-US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emef.ac.il)</a:t>
            </a:r>
            <a:endParaRPr lang="he-IL" dirty="0">
              <a:solidFill>
                <a:srgbClr val="0070C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6672"/>
            <a:ext cx="1285858" cy="1584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5257800"/>
            <a:ext cx="1448008" cy="130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6696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43436" y="476672"/>
            <a:ext cx="7467600" cy="64807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פרקי אבות, פרק ד' משנה ה'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1140857" y="3429000"/>
            <a:ext cx="7467600" cy="5193173"/>
          </a:xfrm>
        </p:spPr>
        <p:txBody>
          <a:bodyPr>
            <a:normAutofit/>
          </a:bodyPr>
          <a:lstStyle/>
          <a:p>
            <a:pPr marL="68580" indent="0">
              <a:lnSpc>
                <a:spcPct val="150000"/>
              </a:lnSpc>
              <a:buNone/>
            </a:pPr>
            <a:r>
              <a:rPr lang="he-IL" sz="2800" b="1" dirty="0"/>
              <a:t>"הלומד על מנת ללמד - </a:t>
            </a:r>
          </a:p>
          <a:p>
            <a:pPr marL="68580" indent="0">
              <a:lnSpc>
                <a:spcPct val="150000"/>
              </a:lnSpc>
              <a:buNone/>
            </a:pPr>
            <a:r>
              <a:rPr lang="he-IL" sz="2800" b="1" dirty="0"/>
              <a:t>מספיקים בידו ללמוד וללמד,</a:t>
            </a:r>
          </a:p>
          <a:p>
            <a:pPr marL="68580" indent="0">
              <a:lnSpc>
                <a:spcPct val="150000"/>
              </a:lnSpc>
              <a:buNone/>
            </a:pPr>
            <a:r>
              <a:rPr lang="he-IL" sz="2800" b="1" dirty="0"/>
              <a:t>והלומד על מנת לעשות - </a:t>
            </a:r>
          </a:p>
          <a:p>
            <a:pPr marL="68580" indent="0">
              <a:lnSpc>
                <a:spcPct val="150000"/>
              </a:lnSpc>
              <a:buNone/>
            </a:pPr>
            <a:r>
              <a:rPr lang="he-IL" sz="2800" b="1" dirty="0"/>
              <a:t>מספיקים בידו ללמוד וללמד, לשמור ולעשות"</a:t>
            </a:r>
          </a:p>
          <a:p>
            <a:pPr marL="68580" indent="0">
              <a:lnSpc>
                <a:spcPct val="150000"/>
              </a:lnSpc>
              <a:buNone/>
            </a:pPr>
            <a:endParaRPr lang="he-IL" sz="3200" dirty="0"/>
          </a:p>
        </p:txBody>
      </p:sp>
      <p:pic>
        <p:nvPicPr>
          <p:cNvPr id="2050" name="Picture 2" descr="תלמידים מחוננים, איתור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484784"/>
            <a:ext cx="3147576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9542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חלון">
  <a:themeElements>
    <a:clrScheme name="היבט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חלון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חלון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חלון">
  <a:themeElements>
    <a:clrScheme name="היבט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חלון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חלון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28694</TotalTime>
  <Words>365</Words>
  <Application>Microsoft Office PowerPoint</Application>
  <PresentationFormat>‫הצגה על המסך (4:3)</PresentationFormat>
  <Paragraphs>49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10</vt:i4>
      </vt:variant>
    </vt:vector>
  </HeadingPairs>
  <TitlesOfParts>
    <vt:vector size="18" baseType="lpstr">
      <vt:lpstr>Arial</vt:lpstr>
      <vt:lpstr>Century Schoolbook</vt:lpstr>
      <vt:lpstr>David</vt:lpstr>
      <vt:lpstr>FbMoskito</vt:lpstr>
      <vt:lpstr>Wingdings</vt:lpstr>
      <vt:lpstr>Wingdings 2</vt:lpstr>
      <vt:lpstr>חלון</vt:lpstr>
      <vt:lpstr>1_חלון</vt:lpstr>
      <vt:lpstr>עבודה מעשית תשפ"ג </vt:lpstr>
      <vt:lpstr>היה לי מורה אהרן אלמוג</vt:lpstr>
      <vt:lpstr>מבנה העבודה המעשית של שנה א' בשנת תשפ"ג</vt:lpstr>
      <vt:lpstr>העבודה המעשית בשנים הבאות</vt:lpstr>
      <vt:lpstr>מה עושים בעבודה המעשית?</vt:lpstr>
      <vt:lpstr>כללים נבחרים בעבודה המעשית </vt:lpstr>
      <vt:lpstr>הערכה וציונים  </vt:lpstr>
      <vt:lpstr>שאלות, בעיות, התייעצות –  מה עושים?</vt:lpstr>
      <vt:lpstr>פרקי אבות, פרק ד' משנה ה'</vt:lpstr>
      <vt:lpstr>שנת עבודה מעשית  פורייה ומוצלחת!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עבודה מעשית תשע"ג</dc:title>
  <dc:creator>Sigalit</dc:creator>
  <cp:lastModifiedBy>Tehila Moatti</cp:lastModifiedBy>
  <cp:revision>27</cp:revision>
  <dcterms:created xsi:type="dcterms:W3CDTF">2012-08-27T05:16:14Z</dcterms:created>
  <dcterms:modified xsi:type="dcterms:W3CDTF">2022-11-02T12:39:55Z</dcterms:modified>
</cp:coreProperties>
</file>